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media/image5.jpeg" ContentType="image/jpeg"/>
  <Override PartName="/ppt/media/image4.png" ContentType="image/png"/>
  <Override PartName="/ppt/media/image3.jpeg" ContentType="image/jpeg"/>
  <Override PartName="/ppt/media/image8.jpeg" ContentType="image/jpeg"/>
  <Override PartName="/ppt/media/image9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6.jpeg" ContentType="image/jpeg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Алина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18 (753 мм.рт.ст.)</c:v>
                </c:pt>
                <c:pt idx="1">
                  <c:v>19  (756 мм.рт.ст.)</c:v>
                </c:pt>
                <c:pt idx="2">
                  <c:v>20 (753 мм.рт.ст.)</c:v>
                </c:pt>
                <c:pt idx="3">
                  <c:v>21 (752 мм.рт.ст.)</c:v>
                </c:pt>
                <c:pt idx="4">
                  <c:v>22 (746 мм.рт.ст.)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112</c:v>
                </c:pt>
                <c:pt idx="1">
                  <c:v>118</c:v>
                </c:pt>
                <c:pt idx="2">
                  <c:v>114</c:v>
                </c:pt>
                <c:pt idx="3">
                  <c:v>110</c:v>
                </c:pt>
                <c:pt idx="4">
                  <c:v>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Ксюша</c:v>
                </c:pt>
              </c:strCache>
            </c:strRef>
          </c:tx>
          <c:spPr>
            <a:solidFill>
              <a:srgbClr val="00b050"/>
            </a:solidFill>
            <a:ln w="28440">
              <a:solidFill>
                <a:srgbClr val="00b050"/>
              </a:solidFill>
              <a:round/>
            </a:ln>
          </c:spPr>
          <c:marker>
            <c:symbol val="square"/>
            <c:size val="5"/>
            <c:spPr>
              <a:solidFill>
                <a:srgbClr val="00b050"/>
              </a:solidFill>
            </c:spPr>
          </c:marker>
          <c:dPt>
            <c:idx val="3"/>
            <c:marker>
              <c:symbol val="square"/>
              <c:size val="5"/>
              <c:spPr>
                <a:solidFill>
                  <a:srgbClr val="00b050"/>
                </a:solidFill>
              </c:spPr>
            </c:marker>
          </c:dPt>
          <c:dLbls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latin typeface="XO Orie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18 (753 мм.рт.ст.)</c:v>
                </c:pt>
                <c:pt idx="1">
                  <c:v>19  (756 мм.рт.ст.)</c:v>
                </c:pt>
                <c:pt idx="2">
                  <c:v>20 (753 мм.рт.ст.)</c:v>
                </c:pt>
                <c:pt idx="3">
                  <c:v>21 (752 мм.рт.ст.)</c:v>
                </c:pt>
                <c:pt idx="4">
                  <c:v>22 (746 мм.рт.ст.)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111</c:v>
                </c:pt>
                <c:pt idx="1">
                  <c:v>113</c:v>
                </c:pt>
                <c:pt idx="2">
                  <c:v>112</c:v>
                </c:pt>
                <c:pt idx="3">
                  <c:v>108</c:v>
                </c:pt>
                <c:pt idx="4">
                  <c:v>115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В.В.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18 (753 мм.рт.ст.)</c:v>
                </c:pt>
                <c:pt idx="1">
                  <c:v>19  (756 мм.рт.ст.)</c:v>
                </c:pt>
                <c:pt idx="2">
                  <c:v>20 (753 мм.рт.ст.)</c:v>
                </c:pt>
                <c:pt idx="3">
                  <c:v>21 (752 мм.рт.ст.)</c:v>
                </c:pt>
                <c:pt idx="4">
                  <c:v>22 (746 мм.рт.ст.)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114</c:v>
                </c:pt>
                <c:pt idx="1">
                  <c:v>117</c:v>
                </c:pt>
                <c:pt idx="2">
                  <c:v>101</c:v>
                </c:pt>
                <c:pt idx="3">
                  <c:v>103</c:v>
                </c:pt>
                <c:pt idx="4">
                  <c:v>128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54748330"/>
        <c:axId val="16504457"/>
      </c:lineChart>
      <c:catAx>
        <c:axId val="5474833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666666"/>
            </a:solidFill>
            <a:round/>
          </a:ln>
        </c:spPr>
        <c:txPr>
          <a:bodyPr rot="1200000"/>
          <a:lstStyle/>
          <a:p>
            <a:pPr>
              <a:defRPr b="0" sz="14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16504457"/>
        <c:crosses val="autoZero"/>
        <c:auto val="1"/>
        <c:lblAlgn val="ctr"/>
        <c:lblOffset val="100"/>
        <c:noMultiLvlLbl val="0"/>
      </c:catAx>
      <c:valAx>
        <c:axId val="16504457"/>
        <c:scaling>
          <c:orientation val="minMax"/>
        </c:scaling>
        <c:delete val="0"/>
        <c:axPos val="l"/>
        <c:majorGridlines>
          <c:spPr>
            <a:ln w="9360">
              <a:solidFill>
                <a:srgbClr val="666666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666666"/>
            </a:solidFill>
            <a:round/>
          </a:ln>
        </c:spPr>
        <c:txPr>
          <a:bodyPr/>
          <a:lstStyle/>
          <a:p>
            <a:pPr>
              <a:defRPr b="0" sz="16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54748330"/>
        <c:crosses val="autoZero"/>
        <c:crossBetween val="between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830933493249479"/>
          <c:y val="0.297125359330084"/>
          <c:w val="0.155821549202564"/>
          <c:h val="0.31051087364079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onstantia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latin typeface="Constantia"/>
              </a:defRPr>
            </a:pPr>
            <a:r>
              <a:rPr b="1" sz="1800" spc="-1" strike="noStrike">
                <a:solidFill>
                  <a:srgbClr val="000000"/>
                </a:solidFill>
                <a:latin typeface="Constantia"/>
              </a:rPr>
              <a:t>Учащиеся</a:t>
            </a:r>
          </a:p>
        </c:rich>
      </c:tx>
      <c:overlay val="0"/>
      <c:spPr>
        <a:noFill/>
        <a:ln w="2556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solidFill>
          <a:srgbClr val="cafbed"/>
        </a:solidFill>
        <a:ln w="6480">
          <a:noFill/>
        </a:ln>
      </c:spPr>
    </c:floor>
    <c:sideWall>
      <c:spPr>
        <a:solidFill>
          <a:srgbClr val="cafbed"/>
        </a:solidFill>
        <a:ln w="25560">
          <a:noFill/>
        </a:ln>
      </c:spPr>
    </c:sideWall>
    <c:backWall>
      <c:spPr>
        <a:solidFill>
          <a:srgbClr val="cafbed"/>
        </a:solidFill>
        <a:ln w="25560">
          <a:noFill/>
        </a:ln>
      </c:spPr>
    </c:backWall>
    <c:plotArea>
      <c:layout>
        <c:manualLayout>
          <c:layoutTarget val="inner"/>
          <c:xMode val="edge"/>
          <c:yMode val="edge"/>
          <c:x val="0.0394113496623324"/>
          <c:y val="0.256024570798551"/>
          <c:w val="0.891039209757081"/>
          <c:h val="0.659158922664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5b9bd5"/>
            </a:solidFill>
            <a:ln w="2556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b0f0"/>
              </a:solidFill>
              <a:ln w="25560"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555555555555556"/>
                  <c:y val="0.14814814814814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000" spc="-1" strike="noStrike">
                        <a:solidFill>
                          <a:srgbClr val="000000"/>
                        </a:solidFill>
                        <a:latin typeface="Constantia"/>
                      </a:rPr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555555555555556"/>
                  <c:y val="0.14351851851851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000" spc="-1" strike="noStrike">
                        <a:solidFill>
                          <a:srgbClr val="000000"/>
                        </a:solidFill>
                        <a:latin typeface="Constantia"/>
                      </a:rPr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onstanti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gapWidth val="150"/>
        <c:shape val="box"/>
        <c:axId val="7649587"/>
        <c:axId val="6922246"/>
        <c:axId val="0"/>
      </c:bar3DChart>
      <c:catAx>
        <c:axId val="76495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6922246"/>
        <c:crosses val="autoZero"/>
        <c:auto val="1"/>
        <c:lblAlgn val="ctr"/>
        <c:lblOffset val="100"/>
        <c:noMultiLvlLbl val="0"/>
      </c:catAx>
      <c:valAx>
        <c:axId val="692224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7649587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800" spc="-1" strike="noStrike">
                <a:solidFill>
                  <a:srgbClr val="000000"/>
                </a:solidFill>
                <a:latin typeface="Constantia"/>
              </a:defRPr>
            </a:pPr>
            <a:r>
              <a:rPr b="1" lang="ru-RU" sz="1800" spc="-1" strike="noStrike">
                <a:solidFill>
                  <a:srgbClr val="000000"/>
                </a:solidFill>
                <a:latin typeface="Constantia"/>
              </a:rPr>
              <a:t>Самочувствие  учащихся</a:t>
            </a:r>
          </a:p>
        </c:rich>
      </c:tx>
      <c:overlay val="0"/>
      <c:spPr>
        <a:noFill/>
        <a:ln w="2556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solidFill>
          <a:srgbClr val="cafbed"/>
        </a:solidFill>
        <a:ln w="6480">
          <a:noFill/>
        </a:ln>
      </c:spPr>
    </c:floor>
    <c:sideWall>
      <c:spPr>
        <a:solidFill>
          <a:srgbClr val="cafbed"/>
        </a:solidFill>
        <a:ln w="25560">
          <a:noFill/>
        </a:ln>
      </c:spPr>
    </c:sideWall>
    <c:backWall>
      <c:spPr>
        <a:solidFill>
          <a:srgbClr val="cafbed"/>
        </a:solidFill>
        <a:ln w="255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Самочувствие  учачихся</c:v>
                </c:pt>
              </c:strCache>
            </c:strRef>
          </c:tx>
          <c:spPr>
            <a:solidFill>
              <a:srgbClr val="5b9bd5"/>
            </a:solidFill>
            <a:ln w="2556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 w="25560">
                <a:noFill/>
              </a:ln>
            </c:spPr>
          </c:dPt>
          <c:dPt>
            <c:idx val="1"/>
            <c:invertIfNegative val="0"/>
            <c:spPr>
              <a:solidFill>
                <a:srgbClr val="00b0f0"/>
              </a:solidFill>
              <a:ln w="25560">
                <a:noFill/>
              </a:ln>
            </c:spPr>
          </c:dPt>
          <c:dPt>
            <c:idx val="2"/>
            <c:invertIfNegative val="0"/>
            <c:spPr>
              <a:solidFill>
                <a:srgbClr val="4fceff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0076a3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555555555555556"/>
                  <c:y val="0.083333333333333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000" spc="-1" strike="noStrike">
                        <a:solidFill>
                          <a:srgbClr val="000000"/>
                        </a:solidFill>
                        <a:latin typeface="Constantia"/>
                      </a:rPr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5.09253376320803E-017"/>
                  <c:y val="0.10648148148148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onstantia"/>
                      </a:rPr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555555555555545"/>
                  <c:y val="0.13888888888888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onstantia"/>
                      </a:rPr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onstanti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Очень плохое</c:v>
                </c:pt>
                <c:pt idx="1">
                  <c:v>Хуже, чем обычно</c:v>
                </c:pt>
                <c:pt idx="2">
                  <c:v>Нормальное</c:v>
                </c:pt>
                <c:pt idx="3">
                  <c:v>Самочувствие отличное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gapWidth val="150"/>
        <c:shape val="box"/>
        <c:axId val="91443315"/>
        <c:axId val="19982840"/>
        <c:axId val="0"/>
      </c:bar3DChart>
      <c:catAx>
        <c:axId val="9144331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19982840"/>
        <c:crosses val="autoZero"/>
        <c:auto val="1"/>
        <c:lblAlgn val="ctr"/>
        <c:lblOffset val="100"/>
        <c:noMultiLvlLbl val="0"/>
      </c:catAx>
      <c:valAx>
        <c:axId val="19982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91443315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latin typeface="Constantia"/>
              </a:defRPr>
            </a:pPr>
            <a:r>
              <a:rPr b="1" sz="1800" spc="-1" strike="noStrike">
                <a:solidFill>
                  <a:srgbClr val="000000"/>
                </a:solidFill>
                <a:latin typeface="Constantia"/>
              </a:rPr>
              <a:t>Связь самочувствия с  переменами погоды</a:t>
            </a:r>
          </a:p>
        </c:rich>
      </c:tx>
      <c:layout>
        <c:manualLayout>
          <c:xMode val="edge"/>
          <c:yMode val="edge"/>
          <c:x val="0.153514468284067"/>
          <c:y val="0.0353911350360783"/>
        </c:manualLayout>
      </c:layout>
      <c:overlay val="0"/>
      <c:spPr>
        <a:noFill/>
        <a:ln w="2556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solidFill>
          <a:srgbClr val="cafbed"/>
        </a:solidFill>
        <a:ln w="6480">
          <a:noFill/>
        </a:ln>
      </c:spPr>
    </c:floor>
    <c:sideWall>
      <c:spPr>
        <a:solidFill>
          <a:srgbClr val="cafbed"/>
        </a:solidFill>
        <a:ln w="25560">
          <a:noFill/>
        </a:ln>
      </c:spPr>
    </c:sideWall>
    <c:backWall>
      <c:spPr>
        <a:solidFill>
          <a:srgbClr val="cafbed"/>
        </a:solidFill>
        <a:ln w="255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Связь самочувствия с  переменами погоды</c:v>
                </c:pt>
              </c:strCache>
            </c:strRef>
          </c:tx>
          <c:spPr>
            <a:solidFill>
              <a:srgbClr val="5b9bd5"/>
            </a:solidFill>
            <a:ln w="2556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 w="25560">
                <a:noFill/>
              </a:ln>
            </c:spPr>
          </c:dPt>
          <c:dPt>
            <c:idx val="1"/>
            <c:invertIfNegative val="0"/>
            <c:spPr>
              <a:solidFill>
                <a:srgbClr val="00b0f0"/>
              </a:solidFill>
              <a:ln w="25560">
                <a:noFill/>
              </a:ln>
            </c:spPr>
          </c:dPt>
          <c:dPt>
            <c:idx val="2"/>
            <c:invertIfNegative val="0"/>
            <c:spPr>
              <a:solidFill>
                <a:srgbClr val="4fceff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ed7d31"/>
              </a:solidFill>
              <a:ln w="2556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258648534929164"/>
                  <c:y val="0.13636369059241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onstantia"/>
                      </a:rPr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4.74183502895175E-017"/>
                  <c:y val="0.09090912706161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onstantia"/>
                      </a:rPr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"/>
                  <c:y val="0.1212121694154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onstantia"/>
                      </a:rPr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9.48367005790352E-017"/>
                  <c:y val="0.1313131835334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onstantia"/>
                      </a:rPr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onstanti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Затрудняюсь ответить</c:v>
                </c:pt>
                <c:pt idx="1">
                  <c:v>Не связаны друг с другом</c:v>
                </c:pt>
                <c:pt idx="2">
                  <c:v>Скорее, всего связаны</c:v>
                </c:pt>
                <c:pt idx="3">
                  <c:v>Определенно, взаимосвязь есть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gapWidth val="150"/>
        <c:shape val="box"/>
        <c:axId val="47109881"/>
        <c:axId val="11576132"/>
        <c:axId val="0"/>
      </c:bar3DChart>
      <c:catAx>
        <c:axId val="4710988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11576132"/>
        <c:crosses val="autoZero"/>
        <c:auto val="1"/>
        <c:lblAlgn val="ctr"/>
        <c:lblOffset val="100"/>
        <c:noMultiLvlLbl val="0"/>
      </c:catAx>
      <c:valAx>
        <c:axId val="115761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47109881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2400" spc="-1" strike="noStrike">
                <a:solidFill>
                  <a:srgbClr val="000000"/>
                </a:solidFill>
                <a:latin typeface="Constantia"/>
              </a:defRPr>
            </a:pPr>
            <a:r>
              <a:rPr b="1" lang="ru-RU" sz="2400" spc="-1" strike="noStrike">
                <a:solidFill>
                  <a:srgbClr val="000000"/>
                </a:solidFill>
                <a:latin typeface="Constantia"/>
              </a:rPr>
              <a:t>Диаграмма колебания атмосферного давления с 1 по 22 марта 2019 года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95294"/>
            </a:solidFill>
            <a:ln w="28440">
              <a:solidFill>
                <a:srgbClr val="095294"/>
              </a:solidFill>
              <a:round/>
            </a:ln>
          </c:spPr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2"/>
                <c:pt idx="0">
                  <c:v>721</c:v>
                </c:pt>
                <c:pt idx="1">
                  <c:v>734</c:v>
                </c:pt>
                <c:pt idx="2">
                  <c:v>746</c:v>
                </c:pt>
                <c:pt idx="3">
                  <c:v>736</c:v>
                </c:pt>
                <c:pt idx="4">
                  <c:v>735</c:v>
                </c:pt>
                <c:pt idx="5">
                  <c:v>745</c:v>
                </c:pt>
                <c:pt idx="6">
                  <c:v>755</c:v>
                </c:pt>
                <c:pt idx="7">
                  <c:v>751</c:v>
                </c:pt>
                <c:pt idx="8">
                  <c:v>745</c:v>
                </c:pt>
                <c:pt idx="9">
                  <c:v>739</c:v>
                </c:pt>
                <c:pt idx="10">
                  <c:v>735</c:v>
                </c:pt>
                <c:pt idx="11">
                  <c:v>741</c:v>
                </c:pt>
                <c:pt idx="12">
                  <c:v>744</c:v>
                </c:pt>
                <c:pt idx="13">
                  <c:v>752</c:v>
                </c:pt>
                <c:pt idx="14">
                  <c:v>747</c:v>
                </c:pt>
                <c:pt idx="15">
                  <c:v>740</c:v>
                </c:pt>
                <c:pt idx="16">
                  <c:v>742</c:v>
                </c:pt>
                <c:pt idx="17">
                  <c:v>753</c:v>
                </c:pt>
                <c:pt idx="18">
                  <c:v>756</c:v>
                </c:pt>
                <c:pt idx="19">
                  <c:v>753</c:v>
                </c:pt>
                <c:pt idx="20">
                  <c:v>752</c:v>
                </c:pt>
                <c:pt idx="21">
                  <c:v>746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4a0"/>
            </a:solidFill>
            <a:ln w="28440">
              <a:solidFill>
                <a:srgbClr val="0074a0"/>
              </a:solidFill>
              <a:round/>
            </a:ln>
          </c:spPr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2"/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69ba2"/>
            </a:solidFill>
            <a:ln w="28440">
              <a:solidFill>
                <a:srgbClr val="069ba2"/>
              </a:solidFill>
              <a:round/>
            </a:ln>
          </c:spPr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2"/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49347091"/>
        <c:axId val="551302"/>
      </c:lineChart>
      <c:dateAx>
        <c:axId val="49347091"/>
        <c:scaling>
          <c:orientation val="minMax"/>
        </c:scaling>
        <c:delete val="0"/>
        <c:axPos val="b"/>
        <c:majorGridlines>
          <c:spPr>
            <a:ln w="9360">
              <a:solidFill>
                <a:srgbClr val="bbcbf1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666666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551302"/>
        <c:crosses val="autoZero"/>
        <c:auto val="1"/>
        <c:lblOffset val="100"/>
        <c:baseTimeUnit val="days"/>
        <c:noMultiLvlLbl val="0"/>
      </c:dateAx>
      <c:valAx>
        <c:axId val="551302"/>
        <c:scaling>
          <c:orientation val="minMax"/>
        </c:scaling>
        <c:delete val="0"/>
        <c:axPos val="l"/>
        <c:majorGridlines>
          <c:spPr>
            <a:ln w="9360">
              <a:solidFill>
                <a:srgbClr val="666666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ru-RU" sz="1800" spc="-1" strike="noStrike">
                    <a:solidFill>
                      <a:srgbClr val="000000"/>
                    </a:solidFill>
                    <a:latin typeface="Constantia"/>
                  </a:defRPr>
                </a:pPr>
                <a:r>
                  <a:rPr b="1" lang="ru-RU" sz="1800" spc="-1" strike="noStrike">
                    <a:solidFill>
                      <a:srgbClr val="000000"/>
                    </a:solidFill>
                    <a:latin typeface="Constantia"/>
                  </a:rPr>
                  <a:t>атмосферное давление, мм.рт.ст.</a:t>
                </a:r>
              </a:p>
            </c:rich>
          </c:tx>
          <c:layout>
            <c:manualLayout>
              <c:xMode val="edge"/>
              <c:yMode val="edge"/>
              <c:x val="0.0157086614173228"/>
              <c:y val="0.18660071942446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666666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onstantia"/>
              </a:defRPr>
            </a:pPr>
          </a:p>
        </c:txPr>
        <c:crossAx val="4934709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олилиния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Группа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Полилиния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Полилиния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latin typeface="Calibri"/>
              </a:rPr>
              <a:t>Образец заголовка</a:t>
            </a:r>
            <a:endParaRPr b="0" lang="ru-RU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49215AA8-3034-4B8F-911A-2FCDC806CCCE}" type="datetime">
              <a:rPr b="0" lang="ru-RU" sz="1200" spc="-1" strike="noStrike">
                <a:solidFill>
                  <a:srgbClr val="d1eaed"/>
                </a:solidFill>
                <a:latin typeface="Constantia"/>
              </a:rPr>
              <a:t>23.6.23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BB11E75-E935-4806-A029-BEA545A5FDBA}" type="slidenum">
              <a:rPr b="0" lang="ru-RU" sz="1200" spc="-1" strike="noStrike">
                <a:solidFill>
                  <a:srgbClr val="d1eaed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Полилиния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Группа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Полилиния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Полилиния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8539BF52-D189-4FC5-9619-0C82A727E959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23.6.23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40E0B55-08D5-4670-BCE2-2BCDBB35A6B3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Заголовок 1"/>
          <p:cNvSpPr txBox="1"/>
          <p:nvPr/>
        </p:nvSpPr>
        <p:spPr>
          <a:xfrm>
            <a:off x="428760" y="928800"/>
            <a:ext cx="7851240" cy="127116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3600" spc="-1" strike="noStrike">
                <a:solidFill>
                  <a:srgbClr val="ffff00"/>
                </a:solidFill>
                <a:latin typeface="Calibri"/>
                <a:ea typeface="Calibri"/>
              </a:rPr>
              <a:t>Научно исследовательская работа по физике</a:t>
            </a:r>
            <a:br/>
            <a:endParaRPr b="0" lang="ru-RU" sz="3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3" name="Подзаголовок 2"/>
          <p:cNvSpPr txBox="1"/>
          <p:nvPr/>
        </p:nvSpPr>
        <p:spPr>
          <a:xfrm>
            <a:off x="714240" y="4500720"/>
            <a:ext cx="7854480" cy="1752120"/>
          </a:xfrm>
          <a:prstGeom prst="rect">
            <a:avLst/>
          </a:prstGeom>
          <a:noFill/>
          <a:ln w="0">
            <a:noFill/>
          </a:ln>
        </p:spPr>
        <p:txBody>
          <a:bodyPr lIns="0" rIns="18360" tIns="45000" bIns="45000">
            <a:normAutofit fontScale="26000"/>
          </a:bodyPr>
          <a:p>
            <a:pPr algn="r"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0" lang="ru-RU" sz="4600" spc="-1" strike="noStrike">
                <a:solidFill>
                  <a:srgbClr val="ffff00"/>
                </a:solidFill>
                <a:latin typeface="Calibri"/>
                <a:ea typeface="Calibri"/>
              </a:rPr>
              <a:t>Выполнили: ученики 8 класса</a:t>
            </a:r>
            <a:endParaRPr b="0" lang="ru-RU" sz="46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0" lang="ru-RU" sz="4600" spc="-1" strike="noStrike">
                <a:solidFill>
                  <a:srgbClr val="ffff00"/>
                </a:solidFill>
                <a:latin typeface="Calibri"/>
                <a:ea typeface="Calibri"/>
              </a:rPr>
              <a:t>Мухин Алексей,</a:t>
            </a:r>
            <a:endParaRPr b="0" lang="ru-RU" sz="46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0" lang="ru-RU" sz="4600" spc="-1" strike="noStrike">
                <a:solidFill>
                  <a:srgbClr val="ffff00"/>
                </a:solidFill>
                <a:latin typeface="Calibri"/>
                <a:ea typeface="Calibri"/>
              </a:rPr>
              <a:t>Максимова Ольга.</a:t>
            </a:r>
            <a:endParaRPr b="0" lang="ru-RU" sz="46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0" lang="ru-RU" sz="4600" spc="-1" strike="noStrike">
                <a:solidFill>
                  <a:srgbClr val="ffff00"/>
                </a:solidFill>
                <a:latin typeface="Calibri"/>
                <a:ea typeface="Calibri"/>
              </a:rPr>
              <a:t>Руководитель: учитель математики </a:t>
            </a:r>
            <a:endParaRPr b="0" lang="ru-RU" sz="46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0" lang="ru-RU" sz="4600" spc="-1" strike="noStrike">
                <a:solidFill>
                  <a:srgbClr val="ffff00"/>
                </a:solidFill>
                <a:latin typeface="Calibri"/>
                <a:ea typeface="Calibri"/>
              </a:rPr>
              <a:t>и физики Лушникова Л.С.</a:t>
            </a:r>
            <a:endParaRPr b="0" lang="ru-RU" sz="46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ru-RU" sz="4600" spc="-1" strike="noStrike">
              <a:latin typeface="XO Oriel"/>
            </a:endParaRPr>
          </a:p>
        </p:txBody>
      </p:sp>
      <p:sp>
        <p:nvSpPr>
          <p:cNvPr id="94" name="Rectangle 1"/>
          <p:cNvSpPr/>
          <p:nvPr/>
        </p:nvSpPr>
        <p:spPr>
          <a:xfrm>
            <a:off x="297000" y="2154960"/>
            <a:ext cx="8549280" cy="1432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400" spc="-1" strike="noStrike">
                <a:solidFill>
                  <a:srgbClr val="ffff00"/>
                </a:solidFill>
                <a:latin typeface="Calibri"/>
                <a:ea typeface="Calibri"/>
              </a:rPr>
              <a:t>«Влияние атмосферного давления </a:t>
            </a:r>
            <a:endParaRPr b="0" lang="ru-RU" sz="4400" spc="-1" strike="noStrike"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400" spc="-1" strike="noStrike">
                <a:solidFill>
                  <a:srgbClr val="ffff00"/>
                </a:solidFill>
                <a:latin typeface="Calibri"/>
                <a:ea typeface="Calibri"/>
              </a:rPr>
              <a:t>на человека»</a:t>
            </a:r>
            <a:endParaRPr b="0" lang="ru-RU" sz="4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Заголовок 1"/>
          <p:cNvSpPr txBox="1"/>
          <p:nvPr/>
        </p:nvSpPr>
        <p:spPr>
          <a:xfrm>
            <a:off x="428760" y="1643040"/>
            <a:ext cx="4114440" cy="560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4617b"/>
                </a:solidFill>
                <a:latin typeface="Calibri"/>
              </a:rPr>
              <a:t>Барометр-анероид</a:t>
            </a:r>
            <a:endParaRPr b="0" lang="ru-RU" sz="3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6" name="Содержимое 3" descr="WiosW7xWC6U.jpg"/>
          <p:cNvPicPr/>
          <p:nvPr/>
        </p:nvPicPr>
        <p:blipFill>
          <a:blip r:embed="rId1"/>
          <a:srcRect l="0" t="13583" r="0" b="10423"/>
          <a:stretch/>
        </p:blipFill>
        <p:spPr>
          <a:xfrm>
            <a:off x="214200" y="2286000"/>
            <a:ext cx="4328280" cy="43891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17" name="Рисунок 4" descr="BpjkDt4llAU.jpg"/>
          <p:cNvPicPr/>
          <p:nvPr/>
        </p:nvPicPr>
        <p:blipFill>
          <a:blip r:embed="rId2"/>
          <a:srcRect l="0" t="17686" r="5155" b="25875"/>
          <a:stretch/>
        </p:blipFill>
        <p:spPr>
          <a:xfrm>
            <a:off x="4714920" y="2286000"/>
            <a:ext cx="4214520" cy="43574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8" name="Заголовок 1"/>
          <p:cNvSpPr/>
          <p:nvPr/>
        </p:nvSpPr>
        <p:spPr>
          <a:xfrm>
            <a:off x="4786200" y="1643040"/>
            <a:ext cx="4114440" cy="5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4617b"/>
                </a:solidFill>
                <a:latin typeface="Calibri"/>
              </a:rPr>
              <a:t>Танометр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19" name="Заголовок 1"/>
          <p:cNvSpPr/>
          <p:nvPr/>
        </p:nvSpPr>
        <p:spPr>
          <a:xfrm>
            <a:off x="1214280" y="1071720"/>
            <a:ext cx="66434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4617b"/>
                </a:solidFill>
                <a:latin typeface="Calibri"/>
              </a:rPr>
              <a:t>Приборы для измерения давления</a:t>
            </a:r>
            <a:endParaRPr b="0" lang="ru-RU" sz="3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Содержимое 3"/>
          <p:cNvGraphicFramePr/>
          <p:nvPr/>
        </p:nvGraphicFramePr>
        <p:xfrm>
          <a:off x="0" y="720000"/>
          <a:ext cx="9143640" cy="560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Таблица 3"/>
          <p:cNvGraphicFramePr/>
          <p:nvPr/>
        </p:nvGraphicFramePr>
        <p:xfrm>
          <a:off x="571320" y="785880"/>
          <a:ext cx="8072280" cy="2428560"/>
        </p:xfrm>
        <a:graphic>
          <a:graphicData uri="http://schemas.openxmlformats.org/drawingml/2006/table">
            <a:tbl>
              <a:tblPr/>
              <a:tblGrid>
                <a:gridCol w="1460880"/>
                <a:gridCol w="2289240"/>
                <a:gridCol w="1488240"/>
                <a:gridCol w="1488240"/>
                <a:gridCol w="1345680"/>
              </a:tblGrid>
              <a:tr h="541800">
                <a:tc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Атмосферное давление, мм.рт.ст.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Мухин</a:t>
                      </a:r>
                      <a:endParaRPr b="0" lang="ru-RU" sz="1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Алексей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Максимова</a:t>
                      </a:r>
                      <a:endParaRPr b="0" lang="ru-RU" sz="1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Ольга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Панина Кристина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9800"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18 марта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753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112/63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111/78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114/72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9800"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19 марта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756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118/64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113/70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117/62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9800"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 марта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753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114/66 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112/69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101/56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9800"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 марта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752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110/62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108/76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103/57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9800"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22 марта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746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113/67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115/76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5520" rIns="65520" tIns="0" bIns="0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128/91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65520" marR="65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2" name="Диаграмма 4"/>
          <p:cNvGraphicFramePr/>
          <p:nvPr/>
        </p:nvGraphicFramePr>
        <p:xfrm>
          <a:off x="357120" y="3429000"/>
          <a:ext cx="8500680" cy="320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Заголовок 1"/>
          <p:cNvSpPr txBox="1"/>
          <p:nvPr/>
        </p:nvSpPr>
        <p:spPr>
          <a:xfrm>
            <a:off x="457200" y="704160"/>
            <a:ext cx="8229240" cy="5814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76000"/>
          </a:bodyPr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Вывод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Содержимое 2"/>
          <p:cNvSpPr txBox="1"/>
          <p:nvPr/>
        </p:nvSpPr>
        <p:spPr>
          <a:xfrm>
            <a:off x="457200" y="1357200"/>
            <a:ext cx="8229240" cy="49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66000"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Атмосферное давление на поверхность Земли  объясняется   действием   силы тяжести на  слои воздуха.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Колебания атмосферного давления происходят в течение суток.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Поставленные задачи выполнены.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подтверждения или опровержения гипотезы о влиянии изменения атмосферного давления на самочувствие и здоровье человека необходимо дольше следить за показаниями атмосферного давления и артериального давления.  Необходимо проводить наблюдения за большим количеством людей, а также должны учитываться индивидуальные особенности организма каждого человека.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3"/>
          <p:cNvSpPr/>
          <p:nvPr/>
        </p:nvSpPr>
        <p:spPr>
          <a:xfrm>
            <a:off x="1071360" y="3786120"/>
            <a:ext cx="6409800" cy="19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496f8"/>
                </a:solidFill>
                <a:latin typeface="Constantia"/>
              </a:rPr>
              <a:t>Будьте здоровы!</a:t>
            </a:r>
            <a:endParaRPr b="0" lang="ru-RU" sz="6000" spc="-1" strike="noStrike">
              <a:latin typeface="XO Oriel"/>
            </a:endParaRPr>
          </a:p>
        </p:txBody>
      </p:sp>
      <p:sp>
        <p:nvSpPr>
          <p:cNvPr id="126" name="Прямоугольник 5"/>
          <p:cNvSpPr/>
          <p:nvPr/>
        </p:nvSpPr>
        <p:spPr>
          <a:xfrm>
            <a:off x="-162360" y="1785960"/>
            <a:ext cx="915264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496f8"/>
                </a:solidFill>
                <a:latin typeface="Constantia"/>
              </a:rPr>
              <a:t>Спасибо за внимание!</a:t>
            </a:r>
            <a:endParaRPr b="0" lang="ru-RU" sz="5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"/>
          <p:cNvSpPr txBox="1"/>
          <p:nvPr/>
        </p:nvSpPr>
        <p:spPr>
          <a:xfrm>
            <a:off x="533520" y="-894960"/>
            <a:ext cx="7851240" cy="636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br/>
            <a:br/>
            <a:br/>
            <a:br/>
            <a:br/>
            <a:br/>
            <a:br/>
            <a:br/>
            <a:br/>
            <a:r>
              <a:rPr b="0" lang="ru-RU" sz="1800" spc="-1" strike="noStrike">
                <a:solidFill>
                  <a:srgbClr val="ffffff"/>
                </a:solidFill>
                <a:latin typeface="Constantia"/>
              </a:rPr>
              <a:t>Введение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Constantia"/>
              </a:rPr>
              <a:t>Факторов воздействия природы на человека много, к одному из них относиться атмосферное давление. Связь между ним и человеком установлена давно, но это явление до сих пор слабо изучено. Общие признаки этого явления: у человека болит голова, плохое самочувствие, сонливость и т.д. . В дни, когда барометрическое давление падает, люди забывчивы — возрастает число вещей, оставленных в транспорте и магазинах.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Constantia"/>
              </a:rPr>
              <a:t>Все в этом мире имеет четкую взаимосвязь, различные явления образуют некий баланс. Я хочу изменить связь между погодными условиями и самочувствием человека.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Constantia"/>
              </a:rPr>
              <a:t>Актуальность выбранной темы: 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Constantia"/>
              </a:rPr>
              <a:t>Я стала замечать влияние АД на посещаемость и успеваемость учеников.</a:t>
            </a:r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одержимое 2"/>
          <p:cNvSpPr txBox="1"/>
          <p:nvPr/>
        </p:nvSpPr>
        <p:spPr>
          <a:xfrm>
            <a:off x="457200" y="428760"/>
            <a:ext cx="8472240" cy="61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1000"/>
          </a:bodyPr>
          <a:p>
            <a:pPr marL="274320" indent="-273960">
              <a:lnSpc>
                <a:spcPct val="100000"/>
              </a:lnSpc>
              <a:spcBef>
                <a:spcPts val="1480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Constantia"/>
              </a:rPr>
              <a:t>Цель проекта:</a:t>
            </a:r>
            <a:r>
              <a:rPr b="0" lang="ru-RU" sz="9600" spc="-1" strike="noStrike">
                <a:solidFill>
                  <a:srgbClr val="000000"/>
                </a:solidFill>
                <a:latin typeface="Constantia"/>
              </a:rPr>
              <a:t> выяснить, есть ли взаимосвязь между изменением атмосферного давления и самочувствием людей.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Constantia"/>
              </a:rPr>
              <a:t>Гипотеза:</a:t>
            </a:r>
            <a:r>
              <a:rPr b="0" lang="ru-RU" sz="9600" spc="-1" strike="noStrike">
                <a:solidFill>
                  <a:srgbClr val="000000"/>
                </a:solidFill>
                <a:latin typeface="Constantia"/>
              </a:rPr>
              <a:t> если атмосферное давление меняется ежедневно, то его колебания влияют на состояние здоровья человека.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Constantia"/>
              </a:rPr>
              <a:t>Задачи: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onstantia"/>
              </a:rPr>
              <a:t>Изучить литературу по данному вопросу и интернет  ресурсы;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onstantia"/>
              </a:rPr>
              <a:t>Выяснить, чем объясняется давление на поверхность Земли;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onstantia"/>
              </a:rPr>
              <a:t>Изучить колебания атмосферного давления в течение 3-х недель;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19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onstantia"/>
              </a:rPr>
              <a:t>Проследить взаимосвязь между колебанием атмосферного давления и самочувствием участников образовательного процесса</a:t>
            </a:r>
            <a:endParaRPr b="0" lang="ru-RU" sz="9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/>
          <p:nvPr/>
        </p:nvSpPr>
        <p:spPr>
          <a:xfrm>
            <a:off x="500040" y="1143000"/>
            <a:ext cx="8229240" cy="29390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4617b"/>
                </a:solidFill>
                <a:latin typeface="Calibri"/>
              </a:rPr>
              <a:t>Атмосфе́рное давле́ние — давление атмосферы, действующее на все находящиеся в ней предметы и на земную поверхность</a:t>
            </a:r>
            <a:endParaRPr b="0" lang="ru-RU" sz="4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Содержимое 2"/>
          <p:cNvSpPr txBox="1"/>
          <p:nvPr/>
        </p:nvSpPr>
        <p:spPr>
          <a:xfrm>
            <a:off x="1785960" y="4429080"/>
            <a:ext cx="5214600" cy="153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94000"/>
          </a:bodyPr>
          <a:p>
            <a:pPr marL="274320" indent="-27396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1 мм рт. ст. = 133,3 Па</a:t>
            </a:r>
            <a:endParaRPr b="0" lang="ru-RU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nstantia"/>
              </a:rPr>
              <a:t>760 мм рт. ст. = 101 325 Па</a:t>
            </a:r>
            <a:endParaRPr b="0" lang="ru-RU" sz="32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Содержимое 3" descr="http://900igr.net/up/datai/84325/0010-009-.png"/>
          <p:cNvPicPr/>
          <p:nvPr/>
        </p:nvPicPr>
        <p:blipFill>
          <a:blip r:embed="rId1"/>
          <a:srcRect l="8819" t="0" r="0" b="0"/>
          <a:stretch/>
        </p:blipFill>
        <p:spPr>
          <a:xfrm>
            <a:off x="0" y="2714760"/>
            <a:ext cx="7429320" cy="4142880"/>
          </a:xfrm>
          <a:prstGeom prst="rect">
            <a:avLst/>
          </a:prstGeom>
          <a:ln w="9525">
            <a:noFill/>
          </a:ln>
        </p:spPr>
      </p:pic>
      <p:pic>
        <p:nvPicPr>
          <p:cNvPr id="100" name="Рисунок 4" descr="torichelli.jpg"/>
          <p:cNvPicPr/>
          <p:nvPr/>
        </p:nvPicPr>
        <p:blipFill>
          <a:blip r:embed="rId2"/>
          <a:stretch/>
        </p:blipFill>
        <p:spPr>
          <a:xfrm>
            <a:off x="6301440" y="0"/>
            <a:ext cx="2842200" cy="4000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01" name="Прямоугольник 5"/>
          <p:cNvSpPr/>
          <p:nvPr/>
        </p:nvSpPr>
        <p:spPr>
          <a:xfrm>
            <a:off x="500040" y="928800"/>
            <a:ext cx="55004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Эванджели́ста Торриче́лли (15 октября 1608, Рим — 25 октября 1647, Флоренция) — итальянский математик и физик, ученик Галилея. Известен как автор концепции атмосферного давления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Содержимое 3" descr=""/>
          <p:cNvPicPr/>
          <p:nvPr/>
        </p:nvPicPr>
        <p:blipFill>
          <a:blip r:embed="rId1"/>
          <a:stretch/>
        </p:blipFill>
        <p:spPr>
          <a:xfrm>
            <a:off x="0" y="0"/>
            <a:ext cx="3785760" cy="6857640"/>
          </a:xfrm>
          <a:prstGeom prst="rect">
            <a:avLst/>
          </a:prstGeom>
          <a:ln w="9525">
            <a:noFill/>
          </a:ln>
        </p:spPr>
      </p:pic>
      <p:sp>
        <p:nvSpPr>
          <p:cNvPr id="103" name="Прямоугольник 4"/>
          <p:cNvSpPr/>
          <p:nvPr/>
        </p:nvSpPr>
        <p:spPr>
          <a:xfrm>
            <a:off x="3786120" y="5072040"/>
            <a:ext cx="514332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vi-VN" sz="2000" spc="-1" strike="noStrike">
                <a:solidFill>
                  <a:srgbClr val="000000"/>
                </a:solidFill>
                <a:latin typeface="Constantia"/>
              </a:rPr>
              <a:t>Блез Паска́ль (</a:t>
            </a: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19 </a:t>
            </a:r>
            <a:r>
              <a:rPr b="0" lang="vi-VN" sz="2000" spc="-1" strike="noStrike">
                <a:solidFill>
                  <a:srgbClr val="000000"/>
                </a:solidFill>
                <a:latin typeface="Constantia"/>
              </a:rPr>
              <a:t>июня 1623, Клермон-Ферран, Франция — 19 августа 1662, Париж, Франция) — французский математик, механик, физик, литератор и философ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104" name="Рисунок 5" descr="DSC05219.JPG"/>
          <p:cNvPicPr/>
          <p:nvPr/>
        </p:nvPicPr>
        <p:blipFill>
          <a:blip r:embed="rId2"/>
          <a:stretch/>
        </p:blipFill>
        <p:spPr>
          <a:xfrm>
            <a:off x="4714920" y="785880"/>
            <a:ext cx="2852640" cy="4285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Содержимое 5" descr="AKG118846.jpg"/>
          <p:cNvPicPr/>
          <p:nvPr/>
        </p:nvPicPr>
        <p:blipFill>
          <a:blip r:embed="rId1"/>
          <a:stretch/>
        </p:blipFill>
        <p:spPr>
          <a:xfrm>
            <a:off x="1680480" y="0"/>
            <a:ext cx="7463160" cy="55004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06" name="Прямоугольник 6"/>
          <p:cNvSpPr/>
          <p:nvPr/>
        </p:nvSpPr>
        <p:spPr>
          <a:xfrm>
            <a:off x="4228920" y="3429000"/>
            <a:ext cx="4914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onstantia"/>
              </a:rPr>
              <a:t>«Магдебургские полушария»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107" name="Рисунок 7" descr="800px-Otto_von_Guericke_portrait.jpg"/>
          <p:cNvPicPr/>
          <p:nvPr/>
        </p:nvPicPr>
        <p:blipFill>
          <a:blip r:embed="rId2"/>
          <a:srcRect l="12831" t="12501" r="11773" b="22916"/>
          <a:stretch/>
        </p:blipFill>
        <p:spPr>
          <a:xfrm>
            <a:off x="0" y="3357720"/>
            <a:ext cx="2653200" cy="3499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08" name="Прямоугольник 8"/>
          <p:cNvSpPr/>
          <p:nvPr/>
        </p:nvSpPr>
        <p:spPr>
          <a:xfrm>
            <a:off x="3000240" y="5857920"/>
            <a:ext cx="57146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vi-VN" sz="2000" spc="-1" strike="noStrike">
                <a:solidFill>
                  <a:srgbClr val="000000"/>
                </a:solidFill>
                <a:latin typeface="Constantia"/>
              </a:rPr>
              <a:t>О́тто фон Ге́рике (</a:t>
            </a: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1602, </a:t>
            </a:r>
            <a:r>
              <a:rPr b="0" lang="vi-VN" sz="2000" spc="-1" strike="noStrike">
                <a:solidFill>
                  <a:srgbClr val="000000"/>
                </a:solidFill>
                <a:latin typeface="Constantia"/>
              </a:rPr>
              <a:t>Магдебург — 1686, Гамбург) — немецкий физик, инженер и философ.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/>
          <p:nvPr/>
        </p:nvSpPr>
        <p:spPr>
          <a:xfrm>
            <a:off x="571320" y="1000080"/>
            <a:ext cx="8229240" cy="142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4617b"/>
                </a:solidFill>
                <a:latin typeface="Calibri"/>
              </a:rPr>
              <a:t>Интервью с мед. работником </a:t>
            </a:r>
            <a:br/>
            <a:r>
              <a:rPr b="0" lang="ru-RU" sz="3600" spc="-1" strike="noStrike">
                <a:solidFill>
                  <a:srgbClr val="04617b"/>
                </a:solidFill>
                <a:latin typeface="Calibri"/>
              </a:rPr>
              <a:t>Вечкина Елена Ивановна.</a:t>
            </a:r>
            <a:endParaRPr b="0" lang="ru-RU" sz="3600" spc="-1" strike="noStrike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110" name="Таблица 4"/>
          <p:cNvGraphicFramePr/>
          <p:nvPr/>
        </p:nvGraphicFramePr>
        <p:xfrm>
          <a:off x="0" y="2714760"/>
          <a:ext cx="9143640" cy="414288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408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Вопрос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Ответ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Какое нормальное давление у человека?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Нормальное давление человека 120/80.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1153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Нужно ли знать свое артериальное давление?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Обязательно надо знать, если вдруг человеку станет плохо нужно измерить давление и принять меры.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153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Влияет ли погода на самочувствие человека? 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Если человек полностью здоров, то изменение атмосферного давления не должно влиять на его самочувствие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1310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Какие хронические заболевания обостряются?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Сердечнососудистые заболевания, сахарный диабет, бронхиальная астма, нервно-психические расстройства, ревматизм и др.  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/>
          <p:nvPr/>
        </p:nvSpPr>
        <p:spPr>
          <a:xfrm>
            <a:off x="457200" y="704160"/>
            <a:ext cx="8229240" cy="5101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2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4617b"/>
                </a:solidFill>
                <a:latin typeface="Calibri"/>
              </a:rPr>
              <a:t>Анализ результатов анкетирования</a:t>
            </a:r>
            <a:endParaRPr b="0" lang="ru-RU" sz="4400" spc="-1" strike="noStrike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112" name="Объект 1"/>
          <p:cNvGraphicFramePr/>
          <p:nvPr/>
        </p:nvGraphicFramePr>
        <p:xfrm>
          <a:off x="214200" y="1285920"/>
          <a:ext cx="3571560" cy="22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3" name="Диаграмма 4"/>
          <p:cNvGraphicFramePr/>
          <p:nvPr/>
        </p:nvGraphicFramePr>
        <p:xfrm>
          <a:off x="4000320" y="1285920"/>
          <a:ext cx="5143320" cy="235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4" name="Диаграмма 5"/>
          <p:cNvGraphicFramePr/>
          <p:nvPr/>
        </p:nvGraphicFramePr>
        <p:xfrm>
          <a:off x="714240" y="3714840"/>
          <a:ext cx="692928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Application>Редактор_презентаций/2022.01.0.0$Linux_X86_64 LibreOffice_project/</Application>
  <AppVersion>15.0000</AppVersion>
  <Words>484</Words>
  <Paragraphs>93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2019-03-22T18:10:05Z</dcterms:created>
  <dc:creator>Admin</dc:creator>
  <dc:description/>
  <dc:language>ru-RU</dc:language>
  <cp:lastModifiedBy/>
  <dcterms:modified xsi:type="dcterms:W3CDTF">2023-06-23T14:14:23Z</dcterms:modified>
  <cp:revision>12</cp:revision>
  <dc:subject/>
  <dc:title>МАН, физико-математическая секция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